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80" r:id="rId3"/>
    <p:sldId id="257" r:id="rId4"/>
    <p:sldId id="258" r:id="rId5"/>
    <p:sldId id="261" r:id="rId6"/>
    <p:sldId id="263" r:id="rId7"/>
    <p:sldId id="289" r:id="rId8"/>
    <p:sldId id="277" r:id="rId9"/>
    <p:sldId id="307" r:id="rId10"/>
    <p:sldId id="265" r:id="rId11"/>
    <p:sldId id="267" r:id="rId12"/>
    <p:sldId id="270" r:id="rId13"/>
    <p:sldId id="271" r:id="rId14"/>
    <p:sldId id="274" r:id="rId15"/>
    <p:sldId id="273" r:id="rId16"/>
    <p:sldId id="276" r:id="rId17"/>
    <p:sldId id="283" r:id="rId18"/>
    <p:sldId id="296" r:id="rId19"/>
    <p:sldId id="275" r:id="rId20"/>
    <p:sldId id="278" r:id="rId21"/>
    <p:sldId id="279" r:id="rId22"/>
    <p:sldId id="305" r:id="rId23"/>
    <p:sldId id="281" r:id="rId24"/>
    <p:sldId id="284" r:id="rId25"/>
    <p:sldId id="313" r:id="rId26"/>
    <p:sldId id="285" r:id="rId27"/>
    <p:sldId id="295" r:id="rId28"/>
    <p:sldId id="288" r:id="rId29"/>
    <p:sldId id="286" r:id="rId30"/>
    <p:sldId id="314" r:id="rId31"/>
    <p:sldId id="291" r:id="rId32"/>
    <p:sldId id="292" r:id="rId33"/>
    <p:sldId id="293" r:id="rId34"/>
    <p:sldId id="290" r:id="rId35"/>
    <p:sldId id="294" r:id="rId36"/>
    <p:sldId id="318" r:id="rId37"/>
    <p:sldId id="320" r:id="rId38"/>
    <p:sldId id="315" r:id="rId39"/>
    <p:sldId id="316" r:id="rId40"/>
    <p:sldId id="298" r:id="rId41"/>
    <p:sldId id="321" r:id="rId42"/>
    <p:sldId id="322" r:id="rId43"/>
    <p:sldId id="323" r:id="rId44"/>
    <p:sldId id="300" r:id="rId45"/>
    <p:sldId id="301" r:id="rId46"/>
    <p:sldId id="302" r:id="rId47"/>
    <p:sldId id="303" r:id="rId48"/>
    <p:sldId id="324" r:id="rId49"/>
    <p:sldId id="325" r:id="rId50"/>
    <p:sldId id="326" r:id="rId51"/>
    <p:sldId id="327" r:id="rId52"/>
    <p:sldId id="328" r:id="rId53"/>
    <p:sldId id="306" r:id="rId54"/>
    <p:sldId id="308" r:id="rId55"/>
    <p:sldId id="309" r:id="rId56"/>
    <p:sldId id="312" r:id="rId57"/>
    <p:sldId id="311" r:id="rId58"/>
    <p:sldId id="310" r:id="rId59"/>
    <p:sldId id="329" r:id="rId60"/>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0" autoAdjust="0"/>
    <p:restoredTop sz="92080" autoAdjust="0"/>
  </p:normalViewPr>
  <p:slideViewPr>
    <p:cSldViewPr snapToGrid="0">
      <p:cViewPr varScale="1">
        <p:scale>
          <a:sx n="75" d="100"/>
          <a:sy n="75" d="100"/>
        </p:scale>
        <p:origin x="66" y="8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2020/9/15</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3257050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93214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770655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764728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D055E-AEB9-4DE6-9384-B74989EDA2CE}" type="datetimeFigureOut">
              <a:rPr kumimoji="1" lang="ja-JP" altLang="en-US" smtClean="0"/>
              <a:t>2020/9/15</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hrmos.co/pages/tissaiyo/jobs/20100400011"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SPA</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Tree>
    <p:extLst>
      <p:ext uri="{BB962C8B-B14F-4D97-AF65-F5344CB8AC3E}">
        <p14:creationId xmlns:p14="http://schemas.microsoft.com/office/powerpoint/2010/main" val="3342706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43040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940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Single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Page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Application</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を駆使して単一ページでアプリケーションを実現します。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E369FB7E-EA53-4BEF-99DD-75A6142A8ED6}"/>
              </a:ext>
            </a:extLst>
          </p:cNvPr>
          <p:cNvPicPr>
            <a:picLocks noChangeAspect="1"/>
          </p:cNvPicPr>
          <p:nvPr/>
        </p:nvPicPr>
        <p:blipFill>
          <a:blip r:embed="rId3"/>
          <a:stretch>
            <a:fillRect/>
          </a:stretch>
        </p:blipFill>
        <p:spPr>
          <a:xfrm>
            <a:off x="2293526" y="2333848"/>
            <a:ext cx="5120791" cy="3426871"/>
          </a:xfrm>
          <a:prstGeom prst="rect">
            <a:avLst/>
          </a:prstGeom>
          <a:ln>
            <a:noFill/>
          </a:ln>
          <a:effectLst/>
        </p:spPr>
      </p:pic>
      <p:sp>
        <p:nvSpPr>
          <p:cNvPr id="2" name="テキスト ボックス 1">
            <a:extLst>
              <a:ext uri="{FF2B5EF4-FFF2-40B4-BE49-F238E27FC236}">
                <a16:creationId xmlns:a16="http://schemas.microsoft.com/office/drawing/2014/main" id="{867F91D1-D9AD-4063-ABF6-56786627E796}"/>
              </a:ext>
            </a:extLst>
          </p:cNvPr>
          <p:cNvSpPr txBox="1"/>
          <p:nvPr/>
        </p:nvSpPr>
        <p:spPr>
          <a:xfrm>
            <a:off x="2103082" y="5760719"/>
            <a:ext cx="5501677"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Pocket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で左側のメニューを選ぶとコンテンツ部分だけ再描画されます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矢印: 右 3">
            <a:extLst>
              <a:ext uri="{FF2B5EF4-FFF2-40B4-BE49-F238E27FC236}">
                <a16:creationId xmlns:a16="http://schemas.microsoft.com/office/drawing/2014/main" id="{37A1CA19-2436-4BF5-B840-AE131D89C317}"/>
              </a:ext>
            </a:extLst>
          </p:cNvPr>
          <p:cNvSpPr/>
          <p:nvPr/>
        </p:nvSpPr>
        <p:spPr>
          <a:xfrm rot="2071265">
            <a:off x="1958530" y="34729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A8F95B57-FC31-428B-BA92-009866452597}"/>
              </a:ext>
            </a:extLst>
          </p:cNvPr>
          <p:cNvSpPr/>
          <p:nvPr/>
        </p:nvSpPr>
        <p:spPr>
          <a:xfrm rot="8180439">
            <a:off x="6307989" y="285557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1727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から作るのは相当大変なので</a:t>
            </a: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を作るためのフレームワークです。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画面部品</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＝コンポーネント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、イベントハンドリング、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状態保持、画面遷移</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＝ルーティング</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作成に必要な仕組みを提供してくれます。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日本語の公式サイトもあります。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とても分かり易いです。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7303356" y="1596903"/>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React</a:t>
            </a:r>
            <a:endParaRPr kumimoji="1" lang="ja-JP" altLang="en-US" sz="28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9282793" y="6079063"/>
            <a:ext cx="2909207"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50160" y="5128416"/>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529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TypeScript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の大部分は</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で作ります。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は型がないので苦労します。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動かすまで間違いに気づけないです。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少しでも苦労を和らげたいので</a:t>
            </a:r>
            <a:r>
              <a:rPr kumimoji="1" lang="en-US" altLang="ja-JP" sz="2000" dirty="0">
                <a:highlight>
                  <a:srgbClr val="FFFF00"/>
                </a:highlight>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を使い、</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に型を導入します。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学習コストに見合うだけの恩恵を受けられます。</a:t>
            </a:r>
            <a:endParaRPr kumimoji="1" lang="en-US" altLang="ja-JP" sz="2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56728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Visual</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Studio</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Code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の恩恵を受けるため</a:t>
            </a:r>
            <a:r>
              <a:rPr kumimoji="1" lang="en-US" altLang="ja-JP" sz="2000" dirty="0">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型に基づいてコード補完や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コードの間違いを教えてくれます。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Tree>
    <p:extLst>
      <p:ext uri="{BB962C8B-B14F-4D97-AF65-F5344CB8AC3E}">
        <p14:creationId xmlns:p14="http://schemas.microsoft.com/office/powerpoint/2010/main" val="256188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と</a:t>
            </a:r>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が独立しているのでうれしい面が多々ありますが、</a:t>
            </a:r>
            <a:r>
              <a:rPr kumimoji="1" lang="ja-JP" altLang="en-US" sz="2000" dirty="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dirty="0">
                <a:latin typeface="Meiryo UI" panose="020B0604030504040204" pitchFamily="50" charset="-128"/>
                <a:ea typeface="Meiryo UI" panose="020B0604030504040204" pitchFamily="50" charset="-128"/>
              </a:rPr>
              <a:t>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がないと</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が動かせない？</a:t>
            </a:r>
            <a:endParaRPr kumimoji="1" lang="en-US" altLang="ja-JP" sz="2000" dirty="0">
              <a:latin typeface="Meiryo UI" panose="020B0604030504040204" pitchFamily="50" charset="-128"/>
              <a:ea typeface="Meiryo UI" panose="020B0604030504040204" pitchFamily="50" charset="-128"/>
            </a:endParaRPr>
          </a:p>
        </p:txBody>
      </p:sp>
      <p:pic>
        <p:nvPicPr>
          <p:cNvPr id="25" name="Picture 4" descr="サーバーのアイコン素材">
            <a:extLst>
              <a:ext uri="{FF2B5EF4-FFF2-40B4-BE49-F238E27FC236}">
                <a16:creationId xmlns:a16="http://schemas.microsoft.com/office/drawing/2014/main" id="{18296046-5DB4-42E7-8073-462D0C99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10" y="2541983"/>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B28942D6-A5AE-4402-B1BE-F90006F8CA36}"/>
              </a:ext>
            </a:extLst>
          </p:cNvPr>
          <p:cNvSpPr txBox="1"/>
          <p:nvPr/>
        </p:nvSpPr>
        <p:spPr>
          <a:xfrm>
            <a:off x="8584191" y="3681089"/>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en-US" altLang="ja-JP" sz="2000" dirty="0">
                <a:latin typeface="Meiryo UI" panose="020B0604030504040204" pitchFamily="50" charset="-128"/>
                <a:ea typeface="Meiryo UI" panose="020B0604030504040204" pitchFamily="50" charset="-128"/>
              </a:rPr>
              <a:t>(API)</a:t>
            </a:r>
          </a:p>
        </p:txBody>
      </p:sp>
      <p:pic>
        <p:nvPicPr>
          <p:cNvPr id="27" name="Picture 6" descr="WEBページのブラウザウィンドウアイコン素材">
            <a:extLst>
              <a:ext uri="{FF2B5EF4-FFF2-40B4-BE49-F238E27FC236}">
                <a16:creationId xmlns:a16="http://schemas.microsoft.com/office/drawing/2014/main" id="{E10D30C9-1D2A-476C-8163-CA9249524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矢印コネクタ 27">
            <a:extLst>
              <a:ext uri="{FF2B5EF4-FFF2-40B4-BE49-F238E27FC236}">
                <a16:creationId xmlns:a16="http://schemas.microsoft.com/office/drawing/2014/main" id="{8DA66892-9171-44CF-A49B-E67DC87DA419}"/>
              </a:ext>
            </a:extLst>
          </p:cNvPr>
          <p:cNvCxnSpPr>
            <a:cxnSpLocks/>
          </p:cNvCxnSpPr>
          <p:nvPr/>
        </p:nvCxnSpPr>
        <p:spPr>
          <a:xfrm>
            <a:off x="4128094" y="3276669"/>
            <a:ext cx="4619274"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F8CF63-8AAA-4EC1-9E28-0778976B4512}"/>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07647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99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ハンズオンの題材</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3982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解凍したディレクトリがハンズオンの作業場所になります。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0369686" y="169054"/>
            <a:ext cx="1706380" cy="451021"/>
          </a:xfrm>
          <a:prstGeom prst="rect">
            <a:avLst/>
          </a:prstGeom>
          <a:solidFill>
            <a:schemeClr val="accent6"/>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Zoom</a:t>
            </a:r>
            <a:r>
              <a:rPr kumimoji="1" lang="ja-JP" altLang="en-US" sz="2000" dirty="0">
                <a:solidFill>
                  <a:schemeClr val="bg1"/>
                </a:solidFill>
                <a:latin typeface="Meiryo UI" panose="020B0604030504040204" pitchFamily="50" charset="-128"/>
                <a:ea typeface="Meiryo UI" panose="020B0604030504040204" pitchFamily="50" charset="-128"/>
              </a:rPr>
              <a:t>チャット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D5F67B4-C3F4-41B4-AA46-704D6C7CA44F}"/>
              </a:ext>
            </a:extLst>
          </p:cNvPr>
          <p:cNvPicPr>
            <a:picLocks noChangeAspect="1"/>
          </p:cNvPicPr>
          <p:nvPr/>
        </p:nvPicPr>
        <p:blipFill>
          <a:blip r:embed="rId2"/>
          <a:stretch>
            <a:fillRect/>
          </a:stretch>
        </p:blipFill>
        <p:spPr>
          <a:xfrm>
            <a:off x="7759102" y="1308543"/>
            <a:ext cx="3844763" cy="215358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6811816" y="5057400"/>
            <a:ext cx="4999566" cy="348493"/>
          </a:xfrm>
          <a:prstGeom prst="rect">
            <a:avLst/>
          </a:prstGeom>
          <a:noFill/>
        </p:spPr>
        <p:txBody>
          <a:bodyPr wrap="square" lIns="0" tIns="0" rIns="0" bIns="0" rtlCol="0" anchor="t" anchorCtr="0">
            <a:spAutoFit/>
          </a:bodyPr>
          <a:lstStyle/>
          <a:p>
            <a:pPr algn="ctr">
              <a:lnSpc>
                <a:spcPts val="3200"/>
              </a:lnSpc>
            </a:pPr>
            <a:r>
              <a:rPr kumimoji="1" lang="en-US" altLang="ja-JP" sz="1600" dirty="0" err="1">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管理のページ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430000" y="169054"/>
            <a:ext cx="646066"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デモ</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715816" y="2448032"/>
            <a:ext cx="5791702" cy="2344115"/>
          </a:xfrm>
          <a:prstGeom prst="rect">
            <a:avLst/>
          </a:prstGeom>
        </p:spPr>
      </p:pic>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flipV="1">
            <a:off x="4844374" y="2252574"/>
            <a:ext cx="1967442" cy="879732"/>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3BBB751-E795-4909-8A31-5248BC68608E}"/>
              </a:ext>
            </a:extLst>
          </p:cNvPr>
          <p:cNvCxnSpPr>
            <a:cxnSpLocks/>
          </p:cNvCxnSpPr>
          <p:nvPr/>
        </p:nvCxnSpPr>
        <p:spPr>
          <a:xfrm>
            <a:off x="4844374" y="3968886"/>
            <a:ext cx="1967442"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B06E094-DD7D-4676-85E2-AF7A625EC1C9}"/>
              </a:ext>
            </a:extLst>
          </p:cNvPr>
          <p:cNvCxnSpPr>
            <a:cxnSpLocks/>
          </p:cNvCxnSpPr>
          <p:nvPr/>
        </p:nvCxnSpPr>
        <p:spPr>
          <a:xfrm flipV="1">
            <a:off x="6313251" y="2252572"/>
            <a:ext cx="5498131" cy="879734"/>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2E257EB-CEDF-4A16-BF42-2B72E1C33A68}"/>
              </a:ext>
            </a:extLst>
          </p:cNvPr>
          <p:cNvCxnSpPr>
            <a:cxnSpLocks/>
          </p:cNvCxnSpPr>
          <p:nvPr/>
        </p:nvCxnSpPr>
        <p:spPr>
          <a:xfrm>
            <a:off x="6313251" y="3968886"/>
            <a:ext cx="5498131"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DBC06EB1-252A-4B4E-BF08-2C7E6A84AE6B}"/>
              </a:ext>
            </a:extLst>
          </p:cNvPr>
          <p:cNvPicPr>
            <a:picLocks noChangeAspect="1"/>
          </p:cNvPicPr>
          <p:nvPr/>
        </p:nvPicPr>
        <p:blipFill>
          <a:blip r:embed="rId4"/>
          <a:stretch>
            <a:fillRect/>
          </a:stretch>
        </p:blipFill>
        <p:spPr>
          <a:xfrm>
            <a:off x="6811816" y="2252573"/>
            <a:ext cx="4999566" cy="2735031"/>
          </a:xfrm>
          <a:prstGeom prst="rect">
            <a:avLst/>
          </a:prstGeom>
          <a:ln>
            <a:noFill/>
          </a:ln>
          <a:effectLst>
            <a:outerShdw blurRad="292100" dist="139700" dir="2700000" algn="tl" rotWithShape="0">
              <a:srgbClr val="333333">
                <a:alpha val="65000"/>
              </a:srgbClr>
            </a:outerShdw>
          </a:effectLst>
        </p:spPr>
      </p:pic>
      <p:sp>
        <p:nvSpPr>
          <p:cNvPr id="23" name="テキスト ボックス 22">
            <a:extLst>
              <a:ext uri="{FF2B5EF4-FFF2-40B4-BE49-F238E27FC236}">
                <a16:creationId xmlns:a16="http://schemas.microsoft.com/office/drawing/2014/main" id="{A760677F-1098-4384-8269-1152EBEB9392}"/>
              </a:ext>
            </a:extLst>
          </p:cNvPr>
          <p:cNvSpPr txBox="1"/>
          <p:nvPr/>
        </p:nvSpPr>
        <p:spPr>
          <a:xfrm>
            <a:off x="1111884" y="4786219"/>
            <a:ext cx="4999566" cy="579326"/>
          </a:xfrm>
          <a:prstGeom prst="rect">
            <a:avLst/>
          </a:prstGeom>
          <a:noFill/>
        </p:spPr>
        <p:txBody>
          <a:bodyPr wrap="square" lIns="0" tIns="0" rIns="0" bIns="0" rtlCol="0" anchor="t" anchorCtr="0">
            <a:spAutoFit/>
          </a:bodyPr>
          <a:lstStyle/>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ユーザ認証のページ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Welcome</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、ユーザー登録、ログイン）</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6898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82FDFBB2-1A23-4463-85C3-8C3AEF7557DA}"/>
              </a:ext>
            </a:extLst>
          </p:cNvPr>
          <p:cNvPicPr>
            <a:picLocks noChangeAspect="1"/>
          </p:cNvPicPr>
          <p:nvPr/>
        </p:nvPicPr>
        <p:blipFill>
          <a:blip r:embed="rId3"/>
          <a:stretch>
            <a:fillRect/>
          </a:stretch>
        </p:blipFill>
        <p:spPr>
          <a:xfrm>
            <a:off x="6851376" y="1947521"/>
            <a:ext cx="4752489" cy="405578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ハンズオン資料の準備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ハンズオン資料を見るにはドキュメント生成が必要です。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cd spa-</a:t>
            </a:r>
            <a:r>
              <a:rPr kumimoji="1" lang="en-US" altLang="ja-JP" sz="2000" dirty="0" err="1">
                <a:latin typeface="Meiryo UI" panose="020B0604030504040204" pitchFamily="50" charset="-128"/>
                <a:ea typeface="Meiryo UI" panose="020B0604030504040204" pitchFamily="50" charset="-128"/>
              </a:rPr>
              <a:t>restapi</a:t>
            </a: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handson</a:t>
            </a:r>
            <a:r>
              <a:rPr kumimoji="1" lang="en-US" altLang="ja-JP" sz="2000" dirty="0">
                <a:latin typeface="Meiryo UI" panose="020B0604030504040204" pitchFamily="50" charset="-128"/>
                <a:ea typeface="Meiryo UI" panose="020B0604030504040204" pitchFamily="50" charset="-128"/>
              </a:rPr>
              <a:t>/book/</a:t>
            </a: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install</a:t>
            </a:r>
            <a:r>
              <a:rPr kumimoji="1" lang="ja-JP" altLang="en-US" sz="2000" dirty="0">
                <a:latin typeface="Meiryo UI" panose="020B0604030504040204" pitchFamily="50" charset="-128"/>
                <a:ea typeface="Meiryo UI" panose="020B0604030504040204" pitchFamily="50" charset="-128"/>
              </a:rPr>
              <a:t>　←初回のみ</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run start</a:t>
            </a:r>
          </a:p>
          <a:p>
            <a:pPr>
              <a:lnSpc>
                <a:spcPts val="3200"/>
              </a:lnSpc>
            </a:pP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Press CTRL+C to quit ...</a:t>
            </a:r>
          </a:p>
          <a:p>
            <a:pPr>
              <a:lnSpc>
                <a:spcPts val="3200"/>
              </a:lnSpc>
            </a:pP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Serving book on </a:t>
            </a:r>
            <a:r>
              <a:rPr kumimoji="1" lang="en-US" altLang="ja-JP" sz="2000" dirty="0">
                <a:highlight>
                  <a:srgbClr val="FFFF00"/>
                </a:highlight>
                <a:latin typeface="Meiryo UI" panose="020B0604030504040204" pitchFamily="50" charset="-128"/>
                <a:ea typeface="Meiryo UI" panose="020B0604030504040204" pitchFamily="50" charset="-128"/>
              </a:rPr>
              <a:t>http://localhost:4000</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ブラウザでアクセスして表示されれば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C9E1C7D5-30DB-4A10-A7C6-D9450F11E8C3}"/>
              </a:ext>
            </a:extLst>
          </p:cNvPr>
          <p:cNvSpPr txBox="1"/>
          <p:nvPr/>
        </p:nvSpPr>
        <p:spPr>
          <a:xfrm>
            <a:off x="6727837" y="5965974"/>
            <a:ext cx="4999566"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ハンズオン資料のトップページ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546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1873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-app/starter-kit</a:t>
            </a:r>
          </a:p>
          <a:p>
            <a:pPr>
              <a:lnSpc>
                <a:spcPts val="3200"/>
              </a:lnSpc>
            </a:pPr>
            <a:r>
              <a:rPr kumimoji="1" lang="ja-JP" altLang="en-US" sz="2000" dirty="0">
                <a:latin typeface="Meiryo UI" panose="020B0604030504040204" pitchFamily="50" charset="-128"/>
                <a:ea typeface="Meiryo UI" panose="020B0604030504040204" pitchFamily="50" charset="-128"/>
              </a:rPr>
              <a:t>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にディレクトリ名を変更します。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err="1">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166510"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Create React App</a:t>
            </a:r>
            <a:r>
              <a:rPr kumimoji="1" lang="ja-JP" altLang="en-US" sz="1600" dirty="0">
                <a:solidFill>
                  <a:schemeClr val="bg1"/>
                </a:solidFill>
                <a:latin typeface="Meiryo UI" panose="020B0604030504040204" pitchFamily="50" charset="-128"/>
                <a:ea typeface="Meiryo UI" panose="020B0604030504040204" pitchFamily="50" charset="-128"/>
              </a:rPr>
              <a:t>というツールでプロジェクト作成してます。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TypeScript</a:t>
            </a:r>
            <a:r>
              <a:rPr kumimoji="1" lang="ja-JP" altLang="en-US" sz="1600" dirty="0">
                <a:solidFill>
                  <a:schemeClr val="bg1"/>
                </a:solidFill>
                <a:latin typeface="Meiryo UI" panose="020B0604030504040204" pitchFamily="50" charset="-128"/>
                <a:ea typeface="Meiryo UI" panose="020B0604030504040204" pitchFamily="50" charset="-128"/>
              </a:rPr>
              <a:t>用のテンプレートを使用しています。</a:t>
            </a:r>
          </a:p>
        </p:txBody>
      </p:sp>
      <p:pic>
        <p:nvPicPr>
          <p:cNvPr id="7" name="図 6">
            <a:extLst>
              <a:ext uri="{FF2B5EF4-FFF2-40B4-BE49-F238E27FC236}">
                <a16:creationId xmlns:a16="http://schemas.microsoft.com/office/drawing/2014/main" id="{53405F0C-A867-4E02-9156-7F1896D00AA0}"/>
              </a:ext>
            </a:extLst>
          </p:cNvPr>
          <p:cNvPicPr>
            <a:picLocks noChangeAspect="1"/>
          </p:cNvPicPr>
          <p:nvPr/>
        </p:nvPicPr>
        <p:blipFill rotWithShape="1">
          <a:blip r:embed="rId3"/>
          <a:srcRect l="1" r="50258" b="10694"/>
          <a:stretch/>
        </p:blipFill>
        <p:spPr>
          <a:xfrm>
            <a:off x="7465045" y="1308543"/>
            <a:ext cx="3743425" cy="4738762"/>
          </a:xfrm>
          <a:prstGeom prst="rect">
            <a:avLst/>
          </a:prstGeom>
        </p:spPr>
      </p:pic>
    </p:spTree>
    <p:extLst>
      <p:ext uri="{BB962C8B-B14F-4D97-AF65-F5344CB8AC3E}">
        <p14:creationId xmlns:p14="http://schemas.microsoft.com/office/powerpoint/2010/main" val="3158073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クライアントコードを生成します。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「クライアントコードの生成」を見ながら作業します。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gen.yml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次のディレクトリに生成されます。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93637" y="5013616"/>
            <a:ext cx="4902559"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dirty="0">
                <a:solidFill>
                  <a:schemeClr val="bg1"/>
                </a:solidFill>
                <a:latin typeface="Meiryo UI" panose="020B0604030504040204" pitchFamily="50" charset="-128"/>
                <a:ea typeface="Meiryo UI" panose="020B0604030504040204" pitchFamily="50" charset="-128"/>
              </a:rPr>
              <a:t>OpenAPI Generator</a:t>
            </a:r>
            <a:r>
              <a:rPr kumimoji="1" lang="ja-JP" altLang="en-US" sz="1600" dirty="0">
                <a:solidFill>
                  <a:schemeClr val="bg1"/>
                </a:solidFill>
                <a:latin typeface="Meiryo UI" panose="020B0604030504040204" pitchFamily="50" charset="-128"/>
                <a:ea typeface="Meiryo UI" panose="020B0604030504040204" pitchFamily="50" charset="-128"/>
              </a:rPr>
              <a:t>というツールを使用します。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Docker</a:t>
            </a:r>
            <a:r>
              <a:rPr kumimoji="1" lang="ja-JP" altLang="en-US" sz="1600" dirty="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50503ECD-2BAF-4343-A3E2-FE3286B26397}"/>
              </a:ext>
            </a:extLst>
          </p:cNvPr>
          <p:cNvPicPr>
            <a:picLocks noChangeAspect="1"/>
          </p:cNvPicPr>
          <p:nvPr/>
        </p:nvPicPr>
        <p:blipFill rotWithShape="1">
          <a:blip r:embed="rId3"/>
          <a:srcRect l="4026" r="16350" b="50000"/>
          <a:stretch/>
        </p:blipFill>
        <p:spPr>
          <a:xfrm>
            <a:off x="7091464" y="3635316"/>
            <a:ext cx="4685187" cy="2756601"/>
          </a:xfrm>
          <a:prstGeom prst="rect">
            <a:avLst/>
          </a:prstGeom>
        </p:spPr>
      </p:pic>
    </p:spTree>
    <p:extLst>
      <p:ext uri="{BB962C8B-B14F-4D97-AF65-F5344CB8AC3E}">
        <p14:creationId xmlns:p14="http://schemas.microsoft.com/office/powerpoint/2010/main" val="1695263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9E61F28-ADE1-4401-A5E9-5641B3EEC9D0}"/>
              </a:ext>
            </a:extLst>
          </p:cNvPr>
          <p:cNvPicPr>
            <a:picLocks noChangeAspect="1"/>
          </p:cNvPicPr>
          <p:nvPr/>
        </p:nvPicPr>
        <p:blipFill>
          <a:blip r:embed="rId3"/>
          <a:stretch>
            <a:fillRect/>
          </a:stretch>
        </p:blipFill>
        <p:spPr>
          <a:xfrm>
            <a:off x="1369901" y="1178804"/>
            <a:ext cx="2725180" cy="51724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ドキュメントとクライアントコードの対応</a:t>
            </a:r>
          </a:p>
        </p:txBody>
      </p:sp>
      <p:pic>
        <p:nvPicPr>
          <p:cNvPr id="11" name="図 10">
            <a:extLst>
              <a:ext uri="{FF2B5EF4-FFF2-40B4-BE49-F238E27FC236}">
                <a16:creationId xmlns:a16="http://schemas.microsoft.com/office/drawing/2014/main" id="{47314623-51B7-4C78-A5DB-10A2F400C2DA}"/>
              </a:ext>
            </a:extLst>
          </p:cNvPr>
          <p:cNvPicPr>
            <a:picLocks noChangeAspect="1"/>
          </p:cNvPicPr>
          <p:nvPr/>
        </p:nvPicPr>
        <p:blipFill>
          <a:blip r:embed="rId4"/>
          <a:stretch>
            <a:fillRect/>
          </a:stretch>
        </p:blipFill>
        <p:spPr>
          <a:xfrm>
            <a:off x="6307386" y="1540615"/>
            <a:ext cx="4648849" cy="4448796"/>
          </a:xfrm>
          <a:prstGeom prst="rect">
            <a:avLst/>
          </a:prstGeom>
        </p:spPr>
      </p:pic>
      <p:sp>
        <p:nvSpPr>
          <p:cNvPr id="13" name="矢印: 右 12">
            <a:extLst>
              <a:ext uri="{FF2B5EF4-FFF2-40B4-BE49-F238E27FC236}">
                <a16:creationId xmlns:a16="http://schemas.microsoft.com/office/drawing/2014/main" id="{76AD128D-3BEE-49A5-AD8D-E8E7ABB701D6}"/>
              </a:ext>
            </a:extLst>
          </p:cNvPr>
          <p:cNvSpPr/>
          <p:nvPr/>
        </p:nvSpPr>
        <p:spPr>
          <a:xfrm>
            <a:off x="4343028" y="2966251"/>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右 14">
            <a:extLst>
              <a:ext uri="{FF2B5EF4-FFF2-40B4-BE49-F238E27FC236}">
                <a16:creationId xmlns:a16="http://schemas.microsoft.com/office/drawing/2014/main" id="{FEFA9DD6-F34A-4126-9206-B152E62345A2}"/>
              </a:ext>
            </a:extLst>
          </p:cNvPr>
          <p:cNvSpPr/>
          <p:nvPr/>
        </p:nvSpPr>
        <p:spPr>
          <a:xfrm rot="2488240">
            <a:off x="1185353" y="17818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6">
            <a:extLst>
              <a:ext uri="{FF2B5EF4-FFF2-40B4-BE49-F238E27FC236}">
                <a16:creationId xmlns:a16="http://schemas.microsoft.com/office/drawing/2014/main" id="{6CB84787-4738-414F-9753-1F120A28D12E}"/>
              </a:ext>
            </a:extLst>
          </p:cNvPr>
          <p:cNvSpPr/>
          <p:nvPr/>
        </p:nvSpPr>
        <p:spPr>
          <a:xfrm rot="9484517">
            <a:off x="2788126" y="22361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右 18">
            <a:extLst>
              <a:ext uri="{FF2B5EF4-FFF2-40B4-BE49-F238E27FC236}">
                <a16:creationId xmlns:a16="http://schemas.microsoft.com/office/drawing/2014/main" id="{6F9722DE-E90E-429F-9FAB-E80BE8D4CE46}"/>
              </a:ext>
            </a:extLst>
          </p:cNvPr>
          <p:cNvSpPr/>
          <p:nvPr/>
        </p:nvSpPr>
        <p:spPr>
          <a:xfrm rot="2488240">
            <a:off x="7531164" y="20513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100BEC76-95B0-4385-A910-B4B70158F676}"/>
              </a:ext>
            </a:extLst>
          </p:cNvPr>
          <p:cNvSpPr/>
          <p:nvPr/>
        </p:nvSpPr>
        <p:spPr>
          <a:xfrm rot="7305760">
            <a:off x="8330480" y="47057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1142311" y="5185935"/>
            <a:ext cx="4742304"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tags</a:t>
            </a:r>
            <a:r>
              <a:rPr kumimoji="1" lang="ja-JP" altLang="en-US" sz="1600" dirty="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operationId</a:t>
            </a:r>
            <a:r>
              <a:rPr kumimoji="1" lang="ja-JP" altLang="en-US" sz="1600" dirty="0">
                <a:solidFill>
                  <a:schemeClr val="bg1"/>
                </a:solidFill>
                <a:latin typeface="Meiryo UI" panose="020B0604030504040204" pitchFamily="50" charset="-128"/>
                <a:ea typeface="Meiryo UI" panose="020B0604030504040204" pitchFamily="50" charset="-128"/>
              </a:rPr>
              <a:t>で</a:t>
            </a: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を識別する</a:t>
            </a:r>
            <a:r>
              <a:rPr kumimoji="1" lang="en-US" altLang="ja-JP" sz="1600" dirty="0">
                <a:solidFill>
                  <a:schemeClr val="bg1"/>
                </a:solidFill>
                <a:latin typeface="Meiryo UI" panose="020B0604030504040204" pitchFamily="50" charset="-128"/>
                <a:ea typeface="Meiryo UI" panose="020B0604030504040204" pitchFamily="50" charset="-128"/>
              </a:rPr>
              <a:t>ID</a:t>
            </a:r>
            <a:r>
              <a:rPr kumimoji="1" lang="ja-JP" altLang="en-US" sz="1600" dirty="0">
                <a:solidFill>
                  <a:schemeClr val="bg1"/>
                </a:solidFill>
                <a:latin typeface="Meiryo UI" panose="020B0604030504040204" pitchFamily="50" charset="-128"/>
                <a:ea typeface="Meiryo UI" panose="020B0604030504040204" pitchFamily="50" charset="-128"/>
              </a:rPr>
              <a:t>を指定します。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7740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モックサーバが返却する</a:t>
            </a:r>
            <a:r>
              <a:rPr kumimoji="1" lang="en-US" altLang="ja-JP" sz="2800" b="1" dirty="0">
                <a:latin typeface="Meiryo UI" panose="020B0604030504040204" pitchFamily="50" charset="-128"/>
                <a:ea typeface="Meiryo UI" panose="020B0604030504040204" pitchFamily="50" charset="-128"/>
              </a:rPr>
              <a:t>JSON</a:t>
            </a:r>
            <a:endParaRPr kumimoji="1" lang="ja-JP" altLang="en-US" sz="2800" b="1" dirty="0">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54C41829-09FD-496A-A964-708F32D7AD67}"/>
              </a:ext>
            </a:extLst>
          </p:cNvPr>
          <p:cNvPicPr>
            <a:picLocks noChangeAspect="1"/>
          </p:cNvPicPr>
          <p:nvPr/>
        </p:nvPicPr>
        <p:blipFill>
          <a:blip r:embed="rId3"/>
          <a:stretch>
            <a:fillRect/>
          </a:stretch>
        </p:blipFill>
        <p:spPr>
          <a:xfrm>
            <a:off x="1369901" y="1178804"/>
            <a:ext cx="2725180" cy="5172419"/>
          </a:xfrm>
          <a:prstGeom prst="rect">
            <a:avLst/>
          </a:prstGeom>
        </p:spPr>
      </p:pic>
      <p:pic>
        <p:nvPicPr>
          <p:cNvPr id="4" name="図 3">
            <a:extLst>
              <a:ext uri="{FF2B5EF4-FFF2-40B4-BE49-F238E27FC236}">
                <a16:creationId xmlns:a16="http://schemas.microsoft.com/office/drawing/2014/main" id="{1599192D-C516-49C9-BC7C-6FB30A91A41E}"/>
              </a:ext>
            </a:extLst>
          </p:cNvPr>
          <p:cNvPicPr>
            <a:picLocks noChangeAspect="1"/>
          </p:cNvPicPr>
          <p:nvPr/>
        </p:nvPicPr>
        <p:blipFill rotWithShape="1">
          <a:blip r:embed="rId4"/>
          <a:srcRect l="1557" t="17488"/>
          <a:stretch/>
        </p:blipFill>
        <p:spPr>
          <a:xfrm>
            <a:off x="5279010" y="2083324"/>
            <a:ext cx="6102028" cy="4267899"/>
          </a:xfrm>
          <a:prstGeom prst="rect">
            <a:avLst/>
          </a:prstGeom>
        </p:spPr>
      </p:pic>
      <p:sp>
        <p:nvSpPr>
          <p:cNvPr id="5" name="矢印: 右 4">
            <a:extLst>
              <a:ext uri="{FF2B5EF4-FFF2-40B4-BE49-F238E27FC236}">
                <a16:creationId xmlns:a16="http://schemas.microsoft.com/office/drawing/2014/main" id="{492D2E80-28A9-47E0-9CE4-80ADD38843B0}"/>
              </a:ext>
            </a:extLst>
          </p:cNvPr>
          <p:cNvSpPr/>
          <p:nvPr/>
        </p:nvSpPr>
        <p:spPr>
          <a:xfrm rot="2488240">
            <a:off x="1596466" y="39594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4674DD7C-616A-48F0-BE48-EFAB1E2AD784}"/>
              </a:ext>
            </a:extLst>
          </p:cNvPr>
          <p:cNvSpPr/>
          <p:nvPr/>
        </p:nvSpPr>
        <p:spPr>
          <a:xfrm rot="19349242">
            <a:off x="3537921" y="4649659"/>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611460" y="2757341"/>
            <a:ext cx="4242062"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5648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8628C7-E640-40A1-80B0-AD3FE511D235}"/>
              </a:ext>
            </a:extLst>
          </p:cNvPr>
          <p:cNvPicPr>
            <a:picLocks noChangeAspect="1"/>
          </p:cNvPicPr>
          <p:nvPr/>
        </p:nvPicPr>
        <p:blipFill rotWithShape="1">
          <a:blip r:embed="rId3"/>
          <a:srcRect r="47466" b="75808"/>
          <a:stretch/>
        </p:blipFill>
        <p:spPr>
          <a:xfrm>
            <a:off x="5626434" y="4239976"/>
            <a:ext cx="5849750" cy="1830886"/>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「モックサーバの起動」を見ながら作業します。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http://localhost:9080/api/todos</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モックサーバの起動</a:t>
            </a: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986661" y="433718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5371488" y="5544420"/>
            <a:ext cx="3734297"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1654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クライアントの作成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生成したクライアントコードをラッピングした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BackendSerivce</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クライアントの作成」を見ながら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ファイルを作ったら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ハンズオン資料からコードをコピペ</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を押してフォーマットしましょう。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全員で</a:t>
            </a:r>
            <a:r>
              <a:rPr kumimoji="1" lang="ja-JP" altLang="en-US" sz="2000" dirty="0">
                <a:highlight>
                  <a:srgbClr val="FFFF00"/>
                </a:highlight>
                <a:latin typeface="Meiryo UI" panose="020B0604030504040204" pitchFamily="50" charset="-128"/>
                <a:ea typeface="Meiryo UI" panose="020B0604030504040204" pitchFamily="50" charset="-128"/>
              </a:rPr>
              <a:t>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2218568D-F43D-46A9-BC3A-8C312F2BAF83}"/>
              </a:ext>
            </a:extLst>
          </p:cNvPr>
          <p:cNvPicPr>
            <a:picLocks noChangeAspect="1"/>
          </p:cNvPicPr>
          <p:nvPr/>
        </p:nvPicPr>
        <p:blipFill rotWithShape="1">
          <a:blip r:embed="rId3"/>
          <a:srcRect l="6621" t="24055" b="30970"/>
          <a:stretch/>
        </p:blipFill>
        <p:spPr>
          <a:xfrm>
            <a:off x="5458542" y="1653859"/>
            <a:ext cx="6403942" cy="3084348"/>
          </a:xfrm>
          <a:prstGeom prst="rect">
            <a:avLst/>
          </a:prstGeom>
        </p:spPr>
      </p:pic>
      <p:sp>
        <p:nvSpPr>
          <p:cNvPr id="7" name="テキスト ボックス 6">
            <a:extLst>
              <a:ext uri="{FF2B5EF4-FFF2-40B4-BE49-F238E27FC236}">
                <a16:creationId xmlns:a16="http://schemas.microsoft.com/office/drawing/2014/main" id="{87BD4CE6-BE68-4833-A8B8-F4AFC29E3C8A}"/>
              </a:ext>
            </a:extLst>
          </p:cNvPr>
          <p:cNvSpPr txBox="1"/>
          <p:nvPr/>
        </p:nvSpPr>
        <p:spPr>
          <a:xfrm>
            <a:off x="5458542" y="5023810"/>
            <a:ext cx="6403942"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開発時に</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リクエストとレスポンスをコンソールにログ出力する</a:t>
            </a: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751510" y="138960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A6E3AF7A-5972-4D99-9AB0-5AE37E2991E3}"/>
              </a:ext>
            </a:extLst>
          </p:cNvPr>
          <p:cNvSpPr/>
          <p:nvPr/>
        </p:nvSpPr>
        <p:spPr>
          <a:xfrm rot="8252184">
            <a:off x="8622872" y="36630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081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12445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007051" y="261496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0879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状態の更新、</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一覧の絞り込みは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ハンズオン時間の都合で省略します。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291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まず何を作るのだろう？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何を考えないといけないのだろう？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742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highlight>
                  <a:srgbClr val="FFFF00"/>
                </a:highlight>
                <a:latin typeface="Meiryo UI" panose="020B0604030504040204" pitchFamily="50" charset="-128"/>
                <a:ea typeface="Meiryo UI" panose="020B0604030504040204" pitchFamily="50" charset="-128"/>
              </a:rPr>
              <a:t>の流儀</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https://ja.reactjs.org/docs/thinking-in-react.html</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「あなたがどんなアプリを作ろうかと考えたことが、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そのままアプリの作り方になる」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モックから始めよう・・・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9311849" y="46585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1FF34386-67A2-4D16-A37C-7B34737460C9}"/>
              </a:ext>
            </a:extLst>
          </p:cNvPr>
          <p:cNvSpPr/>
          <p:nvPr/>
        </p:nvSpPr>
        <p:spPr>
          <a:xfrm rot="8252184">
            <a:off x="7459179" y="563943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74813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914870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まずはモックをそのまま表示します。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「ページ外観の作成」を見ながら作業します。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はじめにアプリを起動します。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install</a:t>
            </a:r>
            <a:r>
              <a:rPr kumimoji="1" lang="ja-JP" altLang="en-US" sz="2000" dirty="0">
                <a:latin typeface="Meiryo UI" panose="020B0604030504040204" pitchFamily="50" charset="-128"/>
                <a:ea typeface="Meiryo UI" panose="020B0604030504040204" pitchFamily="50" charset="-128"/>
              </a:rPr>
              <a:t>　←初回のみ</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run</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start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でフォーマットしましょう。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591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見たままにコンポーネントに分割します。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「コンポーネントの分割」を見ながら作業します。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/components</a:t>
            </a:r>
            <a:r>
              <a:rPr kumimoji="1" lang="ja-JP" altLang="en-US" sz="2000" dirty="0">
                <a:latin typeface="Meiryo UI" panose="020B0604030504040204" pitchFamily="50" charset="-128"/>
                <a:ea typeface="Meiryo UI" panose="020B0604030504040204" pitchFamily="50" charset="-128"/>
              </a:rPr>
              <a:t>ディレクトリを作成します。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そこにコンポーネントを作っていきます。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分割後のファイルがありますので上書きでペーストしましょう。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dirty="0">
                <a:highlight>
                  <a:srgbClr val="FFFF00"/>
                </a:highlight>
                <a:latin typeface="Meiryo UI" panose="020B0604030504040204" pitchFamily="50" charset="-128"/>
                <a:ea typeface="Meiryo UI" panose="020B0604030504040204" pitchFamily="50" charset="-128"/>
              </a:rPr>
              <a:t>spa-</a:t>
            </a:r>
            <a:r>
              <a:rPr kumimoji="1" lang="en-US" altLang="ja-JP" dirty="0" err="1">
                <a:highlight>
                  <a:srgbClr val="FFFF00"/>
                </a:highlight>
                <a:latin typeface="Meiryo UI" panose="020B0604030504040204" pitchFamily="50" charset="-128"/>
                <a:ea typeface="Meiryo UI" panose="020B0604030504040204" pitchFamily="50" charset="-128"/>
              </a:rPr>
              <a:t>restapi</a:t>
            </a:r>
            <a:r>
              <a:rPr kumimoji="1" lang="en-US" altLang="ja-JP" dirty="0">
                <a:highlight>
                  <a:srgbClr val="FFFF00"/>
                </a:highlight>
                <a:latin typeface="Meiryo UI" panose="020B0604030504040204" pitchFamily="50" charset="-128"/>
                <a:ea typeface="Meiryo UI" panose="020B0604030504040204" pitchFamily="50" charset="-128"/>
              </a:rPr>
              <a:t>-</a:t>
            </a:r>
            <a:r>
              <a:rPr kumimoji="1" lang="en-US" altLang="ja-JP" dirty="0" err="1">
                <a:highlight>
                  <a:srgbClr val="FFFF00"/>
                </a:highlight>
                <a:latin typeface="Meiryo UI" panose="020B0604030504040204" pitchFamily="50" charset="-128"/>
                <a:ea typeface="Meiryo UI" panose="020B0604030504040204" pitchFamily="50" charset="-128"/>
              </a:rPr>
              <a:t>handson</a:t>
            </a:r>
            <a:r>
              <a:rPr kumimoji="1" lang="en-US" altLang="ja-JP" dirty="0">
                <a:highlight>
                  <a:srgbClr val="FFFF00"/>
                </a:highlight>
                <a:latin typeface="Meiryo UI" panose="020B0604030504040204" pitchFamily="50" charset="-128"/>
                <a:ea typeface="Meiryo UI" panose="020B0604030504040204" pitchFamily="50" charset="-128"/>
              </a:rPr>
              <a:t>/support/ToDo</a:t>
            </a:r>
            <a:r>
              <a:rPr kumimoji="1" lang="ja-JP" altLang="en-US" dirty="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皆さん、ペーストできたら、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全員でリーディング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右 25">
            <a:extLst>
              <a:ext uri="{FF2B5EF4-FFF2-40B4-BE49-F238E27FC236}">
                <a16:creationId xmlns:a16="http://schemas.microsoft.com/office/drawing/2014/main" id="{8F792C9F-1C76-48E1-A8D9-6EEA076B2FCA}"/>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B085080B-4B6B-41C3-9C0F-85AFEFB9F3E5}"/>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06D041A4-A640-4DA6-8C34-A7E6125096E0}"/>
              </a:ext>
            </a:extLst>
          </p:cNvPr>
          <p:cNvSpPr txBox="1"/>
          <p:nvPr/>
        </p:nvSpPr>
        <p:spPr>
          <a:xfrm>
            <a:off x="4099751" y="6104634"/>
            <a:ext cx="4435529"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分割→表示確認を繰り返しながら徐々に分割します。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時間の都合上、分割作業はショートカットします。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997C51BF-994F-4F69-B8BD-EAECAD78EAAF}"/>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034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10396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を一覧表示できるように実装します。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の一覧は変化していくものなので</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TodoList</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も一覧に追加する？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複数のコンポで使うので共通の親コンポである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TodoBoard</a:t>
            </a:r>
            <a:r>
              <a:rPr kumimoji="1" lang="ja-JP" altLang="en-US" sz="2000" dirty="0">
                <a:latin typeface="Meiryo UI" panose="020B0604030504040204" pitchFamily="50" charset="-128"/>
                <a:ea typeface="Meiryo UI" panose="020B0604030504040204" pitchFamily="50" charset="-128"/>
              </a:rPr>
              <a:t>にこの</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5509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p>
        </p:txBody>
      </p:sp>
      <p:pic>
        <p:nvPicPr>
          <p:cNvPr id="51" name="図 50">
            <a:extLst>
              <a:ext uri="{FF2B5EF4-FFF2-40B4-BE49-F238E27FC236}">
                <a16:creationId xmlns:a16="http://schemas.microsoft.com/office/drawing/2014/main" id="{F9EF1A31-3FCC-4B1D-AB0D-32541506BDB4}"/>
              </a:ext>
            </a:extLst>
          </p:cNvPr>
          <p:cNvPicPr>
            <a:picLocks noChangeAspect="1"/>
          </p:cNvPicPr>
          <p:nvPr/>
        </p:nvPicPr>
        <p:blipFill>
          <a:blip r:embed="rId3"/>
          <a:stretch>
            <a:fillRect/>
          </a:stretch>
        </p:blipFill>
        <p:spPr>
          <a:xfrm>
            <a:off x="588135" y="1138542"/>
            <a:ext cx="4235622" cy="3016276"/>
          </a:xfrm>
          <a:prstGeom prst="rect">
            <a:avLst/>
          </a:prstGeom>
        </p:spPr>
      </p:pic>
      <p:pic>
        <p:nvPicPr>
          <p:cNvPr id="5" name="図 4">
            <a:extLst>
              <a:ext uri="{FF2B5EF4-FFF2-40B4-BE49-F238E27FC236}">
                <a16:creationId xmlns:a16="http://schemas.microsoft.com/office/drawing/2014/main" id="{15156D56-E982-4C05-BC1D-B9DC4551AAB4}"/>
              </a:ext>
            </a:extLst>
          </p:cNvPr>
          <p:cNvPicPr>
            <a:picLocks noChangeAspect="1"/>
          </p:cNvPicPr>
          <p:nvPr/>
        </p:nvPicPr>
        <p:blipFill>
          <a:blip r:embed="rId4"/>
          <a:stretch>
            <a:fillRect/>
          </a:stretch>
        </p:blipFill>
        <p:spPr>
          <a:xfrm>
            <a:off x="6159840" y="1138542"/>
            <a:ext cx="4583556" cy="3016276"/>
          </a:xfrm>
          <a:prstGeom prst="rect">
            <a:avLst/>
          </a:prstGeom>
        </p:spPr>
      </p:pic>
      <p:pic>
        <p:nvPicPr>
          <p:cNvPr id="7" name="図 6">
            <a:extLst>
              <a:ext uri="{FF2B5EF4-FFF2-40B4-BE49-F238E27FC236}">
                <a16:creationId xmlns:a16="http://schemas.microsoft.com/office/drawing/2014/main" id="{7E3C22CB-B9C9-48AC-9FCD-DDD1B8E71650}"/>
              </a:ext>
            </a:extLst>
          </p:cNvPr>
          <p:cNvPicPr>
            <a:picLocks noChangeAspect="1"/>
          </p:cNvPicPr>
          <p:nvPr/>
        </p:nvPicPr>
        <p:blipFill>
          <a:blip r:embed="rId5"/>
          <a:stretch>
            <a:fillRect/>
          </a:stretch>
        </p:blipFill>
        <p:spPr>
          <a:xfrm>
            <a:off x="3103772" y="3203730"/>
            <a:ext cx="2845774" cy="3336810"/>
          </a:xfrm>
          <a:prstGeom prst="rect">
            <a:avLst/>
          </a:prstGeom>
        </p:spPr>
      </p:pic>
      <p:sp>
        <p:nvSpPr>
          <p:cNvPr id="8" name="矢印: 右 7">
            <a:extLst>
              <a:ext uri="{FF2B5EF4-FFF2-40B4-BE49-F238E27FC236}">
                <a16:creationId xmlns:a16="http://schemas.microsoft.com/office/drawing/2014/main" id="{8FC850DB-CBAE-4A70-AB4A-5301B41FE5C8}"/>
              </a:ext>
            </a:extLst>
          </p:cNvPr>
          <p:cNvSpPr/>
          <p:nvPr/>
        </p:nvSpPr>
        <p:spPr>
          <a:xfrm>
            <a:off x="5259706" y="19253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A956945D-2183-488F-9A0F-2280627E47FF}"/>
              </a:ext>
            </a:extLst>
          </p:cNvPr>
          <p:cNvSpPr/>
          <p:nvPr/>
        </p:nvSpPr>
        <p:spPr>
          <a:xfrm rot="7997676">
            <a:off x="6309359" y="454913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6242455" y="5334335"/>
            <a:ext cx="471241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コンポの状態を実現する</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5080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8D4B80D-002B-4946-917B-E88AB960568D}"/>
              </a:ext>
            </a:extLst>
          </p:cNvPr>
          <p:cNvPicPr>
            <a:picLocks noChangeAspect="1"/>
          </p:cNvPicPr>
          <p:nvPr/>
        </p:nvPicPr>
        <p:blipFill>
          <a:blip r:embed="rId3"/>
          <a:stretch>
            <a:fillRect/>
          </a:stretch>
        </p:blipFill>
        <p:spPr>
          <a:xfrm>
            <a:off x="5818000" y="981503"/>
            <a:ext cx="4650402" cy="5501513"/>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p>
        </p:txBody>
      </p:sp>
      <p:pic>
        <p:nvPicPr>
          <p:cNvPr id="4" name="図 3">
            <a:extLst>
              <a:ext uri="{FF2B5EF4-FFF2-40B4-BE49-F238E27FC236}">
                <a16:creationId xmlns:a16="http://schemas.microsoft.com/office/drawing/2014/main" id="{9BA7B0BA-8AD3-47B9-99B8-90721FC5F86B}"/>
              </a:ext>
            </a:extLst>
          </p:cNvPr>
          <p:cNvPicPr>
            <a:picLocks noChangeAspect="1"/>
          </p:cNvPicPr>
          <p:nvPr/>
        </p:nvPicPr>
        <p:blipFill>
          <a:blip r:embed="rId4"/>
          <a:stretch>
            <a:fillRect/>
          </a:stretch>
        </p:blipFill>
        <p:spPr>
          <a:xfrm>
            <a:off x="538693" y="985205"/>
            <a:ext cx="4332161" cy="5538688"/>
          </a:xfrm>
          <a:prstGeom prst="rect">
            <a:avLst/>
          </a:prstGeom>
        </p:spPr>
      </p:pic>
      <p:sp>
        <p:nvSpPr>
          <p:cNvPr id="6" name="テキスト ボックス 5">
            <a:extLst>
              <a:ext uri="{FF2B5EF4-FFF2-40B4-BE49-F238E27FC236}">
                <a16:creationId xmlns:a16="http://schemas.microsoft.com/office/drawing/2014/main" id="{1581288C-2DBC-4280-AD4C-FF1C6B846F5C}"/>
              </a:ext>
            </a:extLst>
          </p:cNvPr>
          <p:cNvSpPr txBox="1"/>
          <p:nvPr/>
        </p:nvSpPr>
        <p:spPr>
          <a:xfrm>
            <a:off x="964133" y="5364559"/>
            <a:ext cx="4332160"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副作用を実現する</a:t>
            </a:r>
            <a:r>
              <a:rPr kumimoji="1" lang="en-US" altLang="ja-JP" sz="1600" dirty="0">
                <a:solidFill>
                  <a:schemeClr val="bg1"/>
                </a:solidFill>
                <a:latin typeface="Meiryo UI" panose="020B0604030504040204" pitchFamily="50" charset="-128"/>
                <a:ea typeface="Meiryo UI" panose="020B0604030504040204" pitchFamily="50" charset="-128"/>
              </a:rPr>
              <a:t>effect</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5"/>
          <a:stretch>
            <a:fillRect/>
          </a:stretch>
        </p:blipFill>
        <p:spPr>
          <a:xfrm>
            <a:off x="7087945" y="5048541"/>
            <a:ext cx="4650402" cy="1558651"/>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97D26B02-DE27-40CE-A5E3-3843E021EF69}"/>
              </a:ext>
            </a:extLst>
          </p:cNvPr>
          <p:cNvSpPr txBox="1"/>
          <p:nvPr/>
        </p:nvSpPr>
        <p:spPr>
          <a:xfrm>
            <a:off x="7983618" y="2354791"/>
            <a:ext cx="3754729" cy="979435"/>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モックサーバの返すレスポンスが表示されます。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2" name="矢印: 右 11">
            <a:extLst>
              <a:ext uri="{FF2B5EF4-FFF2-40B4-BE49-F238E27FC236}">
                <a16:creationId xmlns:a16="http://schemas.microsoft.com/office/drawing/2014/main" id="{CEFA5A54-0F9D-4325-A1F7-613A206CD322}"/>
              </a:ext>
            </a:extLst>
          </p:cNvPr>
          <p:cNvSpPr/>
          <p:nvPr/>
        </p:nvSpPr>
        <p:spPr>
          <a:xfrm>
            <a:off x="5152788" y="34290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E5B7B055-36B5-417A-83D7-3E28C1454941}"/>
              </a:ext>
            </a:extLst>
          </p:cNvPr>
          <p:cNvSpPr/>
          <p:nvPr/>
        </p:nvSpPr>
        <p:spPr>
          <a:xfrm rot="1874747">
            <a:off x="8050219" y="568105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34665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73397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西日本テクノロジー＆イノベーション室</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樋尻 真也＠大阪</a:t>
            </a: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EB20F466-4DD0-4B40-9AE7-A4A7D0BD0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279712">
            <a:off x="4786276" y="722071"/>
            <a:ext cx="2849129" cy="2849129"/>
          </a:xfrm>
          <a:prstGeom prst="rect">
            <a:avLst/>
          </a:prstGeom>
        </p:spPr>
      </p:pic>
      <p:pic>
        <p:nvPicPr>
          <p:cNvPr id="5" name="図 4" descr="水, 市, 大きい, 飛行機 が含まれている画像&#10;&#10;自動的に生成された説明">
            <a:extLst>
              <a:ext uri="{FF2B5EF4-FFF2-40B4-BE49-F238E27FC236}">
                <a16:creationId xmlns:a16="http://schemas.microsoft.com/office/drawing/2014/main" id="{76072019-F1C5-4352-95D8-67FA96583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0756">
            <a:off x="7759700" y="1181099"/>
            <a:ext cx="3943805" cy="2630487"/>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入力中の状態を保持する</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の入力内容を</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でしか使わないため</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に配置します。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リファレンス実装を流用する部分は下記から取得してください。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en-US" altLang="ja-JP" sz="2000" dirty="0" err="1">
                <a:highlight>
                  <a:srgbClr val="FFFF00"/>
                </a:highlight>
                <a:latin typeface="Meiryo UI" panose="020B0604030504040204" pitchFamily="50" charset="-128"/>
                <a:ea typeface="Meiryo UI" panose="020B0604030504040204" pitchFamily="50" charset="-128"/>
              </a:rPr>
              <a:t>useInput</a:t>
            </a:r>
            <a:r>
              <a:rPr kumimoji="1" lang="ja-JP" altLang="en-US" sz="2000" dirty="0">
                <a:highlight>
                  <a:srgbClr val="FFFF00"/>
                </a:highlight>
                <a:latin typeface="Meiryo UI" panose="020B0604030504040204" pitchFamily="50" charset="-128"/>
                <a:ea typeface="Meiryo UI" panose="020B0604030504040204" pitchFamily="50" charset="-128"/>
              </a:rPr>
              <a:t>フック</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1584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p>
        </p:txBody>
      </p:sp>
      <p:pic>
        <p:nvPicPr>
          <p:cNvPr id="8" name="図 7">
            <a:extLst>
              <a:ext uri="{FF2B5EF4-FFF2-40B4-BE49-F238E27FC236}">
                <a16:creationId xmlns:a16="http://schemas.microsoft.com/office/drawing/2014/main" id="{6242FFCB-D1EC-4F4F-820D-06D04D182CC8}"/>
              </a:ext>
            </a:extLst>
          </p:cNvPr>
          <p:cNvPicPr>
            <a:picLocks noChangeAspect="1"/>
          </p:cNvPicPr>
          <p:nvPr/>
        </p:nvPicPr>
        <p:blipFill>
          <a:blip r:embed="rId3"/>
          <a:stretch>
            <a:fillRect/>
          </a:stretch>
        </p:blipFill>
        <p:spPr>
          <a:xfrm>
            <a:off x="457198" y="982452"/>
            <a:ext cx="7154273" cy="5658640"/>
          </a:xfrm>
          <a:prstGeom prst="rect">
            <a:avLst/>
          </a:prstGeom>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5719629" y="1704151"/>
            <a:ext cx="4849134" cy="671659"/>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useInput</a:t>
            </a:r>
            <a:r>
              <a:rPr kumimoji="1" lang="ja-JP" altLang="en-US" sz="1600" dirty="0">
                <a:solidFill>
                  <a:schemeClr val="bg1"/>
                </a:solidFill>
                <a:latin typeface="Meiryo UI" panose="020B0604030504040204" pitchFamily="50" charset="-128"/>
                <a:ea typeface="Meiryo UI" panose="020B0604030504040204" pitchFamily="50" charset="-128"/>
              </a:rPr>
              <a:t>という独自のフックを使って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window.alert</a:t>
            </a:r>
            <a:r>
              <a:rPr kumimoji="1" lang="ja-JP" altLang="en-US" sz="1600" dirty="0">
                <a:solidFill>
                  <a:schemeClr val="bg1"/>
                </a:solidFill>
                <a:latin typeface="Meiryo UI" panose="020B0604030504040204" pitchFamily="50" charset="-128"/>
                <a:ea typeface="Meiryo UI" panose="020B0604030504040204" pitchFamily="50" charset="-128"/>
              </a:rPr>
              <a:t>を入れて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67972572-6ED8-46C1-B5FC-8850A866D9D3}"/>
              </a:ext>
            </a:extLst>
          </p:cNvPr>
          <p:cNvPicPr>
            <a:picLocks noChangeAspect="1"/>
          </p:cNvPicPr>
          <p:nvPr/>
        </p:nvPicPr>
        <p:blipFill>
          <a:blip r:embed="rId4"/>
          <a:stretch>
            <a:fillRect/>
          </a:stretch>
        </p:blipFill>
        <p:spPr>
          <a:xfrm>
            <a:off x="7910623" y="2641129"/>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0645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p>
        </p:txBody>
      </p:sp>
      <p:pic>
        <p:nvPicPr>
          <p:cNvPr id="2" name="図 1">
            <a:extLst>
              <a:ext uri="{FF2B5EF4-FFF2-40B4-BE49-F238E27FC236}">
                <a16:creationId xmlns:a16="http://schemas.microsoft.com/office/drawing/2014/main" id="{597ED322-ED78-489D-997C-52916A723FA2}"/>
              </a:ext>
            </a:extLst>
          </p:cNvPr>
          <p:cNvPicPr>
            <a:picLocks noChangeAspect="1"/>
          </p:cNvPicPr>
          <p:nvPr/>
        </p:nvPicPr>
        <p:blipFill>
          <a:blip r:embed="rId3"/>
          <a:stretch>
            <a:fillRect/>
          </a:stretch>
        </p:blipFill>
        <p:spPr>
          <a:xfrm>
            <a:off x="457198" y="1080943"/>
            <a:ext cx="5887272" cy="5249008"/>
          </a:xfrm>
          <a:prstGeom prst="rect">
            <a:avLst/>
          </a:prstGeom>
        </p:spPr>
      </p:pic>
      <p:pic>
        <p:nvPicPr>
          <p:cNvPr id="5" name="図 4">
            <a:extLst>
              <a:ext uri="{FF2B5EF4-FFF2-40B4-BE49-F238E27FC236}">
                <a16:creationId xmlns:a16="http://schemas.microsoft.com/office/drawing/2014/main" id="{B4DC1151-A24C-4F92-A87D-55A3088166D5}"/>
              </a:ext>
            </a:extLst>
          </p:cNvPr>
          <p:cNvPicPr>
            <a:picLocks noChangeAspect="1"/>
          </p:cNvPicPr>
          <p:nvPr/>
        </p:nvPicPr>
        <p:blipFill>
          <a:blip r:embed="rId4"/>
          <a:stretch>
            <a:fillRect/>
          </a:stretch>
        </p:blipFill>
        <p:spPr>
          <a:xfrm>
            <a:off x="6671589" y="1080943"/>
            <a:ext cx="4382112" cy="4706007"/>
          </a:xfrm>
          <a:prstGeom prst="rect">
            <a:avLst/>
          </a:prstGeom>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4564309" y="5520848"/>
            <a:ext cx="4834646"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r>
              <a:rPr kumimoji="1" lang="ja-JP" altLang="en-US" sz="1600" dirty="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06126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の登録（モックサーバでの動作確認）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何を入力しても</a:t>
            </a:r>
            <a:r>
              <a:rPr kumimoji="1" lang="en-US" altLang="ja-JP" sz="1600" dirty="0">
                <a:solidFill>
                  <a:schemeClr val="bg1"/>
                </a:solidFill>
                <a:latin typeface="Meiryo UI" panose="020B0604030504040204" pitchFamily="50" charset="-128"/>
                <a:ea typeface="Meiryo UI" panose="020B0604030504040204" pitchFamily="50" charset="-128"/>
              </a:rPr>
              <a:t>example</a:t>
            </a:r>
            <a:r>
              <a:rPr kumimoji="1" lang="ja-JP" altLang="en-US" sz="1600" dirty="0">
                <a:solidFill>
                  <a:schemeClr val="bg1"/>
                </a:solidFill>
                <a:latin typeface="Meiryo UI" panose="020B0604030504040204" pitchFamily="50" charset="-128"/>
                <a:ea typeface="Meiryo UI" panose="020B0604030504040204" pitchFamily="50" charset="-128"/>
              </a:rPr>
              <a:t>に定義した</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53003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00553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ページを切り替えるルーティング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入力値のバリデーション</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892837" y="330359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5400000">
            <a:off x="6017865" y="42759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691349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「ページ外観の作成」を見ながら作業します。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ここはページ追加するだけで、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目新しいものがないので次に進みます。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40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それぞれのページに遷移できるようにします。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a:solidFill>
                  <a:srgbClr val="333333"/>
                </a:solidFill>
                <a:effectLst/>
                <a:latin typeface="Meiryo UI" panose="020B0604030504040204" pitchFamily="50" charset="-128"/>
                <a:ea typeface="Meiryo UI" panose="020B0604030504040204" pitchFamily="50" charset="-128"/>
              </a:rPr>
              <a:t>React</a:t>
            </a:r>
            <a:r>
              <a:rPr kumimoji="1" lang="ja-JP" altLang="en-US" sz="2000" b="0" i="0" dirty="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dirty="0">
                <a:highlight>
                  <a:srgbClr val="FFFF00"/>
                </a:highlight>
                <a:latin typeface="Meiryo UI" panose="020B0604030504040204" pitchFamily="50" charset="-128"/>
                <a:ea typeface="Meiryo UI" panose="020B0604030504040204" pitchFamily="50" charset="-128"/>
              </a:rPr>
              <a:t>React Router</a:t>
            </a:r>
            <a:r>
              <a:rPr kumimoji="1" lang="ja-JP" altLang="en-US" sz="2000" b="0" i="0" dirty="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333333"/>
              </a:solidFill>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333333"/>
                </a:solidFill>
                <a:latin typeface="Meiryo UI" panose="020B0604030504040204" pitchFamily="50" charset="-128"/>
                <a:ea typeface="Meiryo UI" panose="020B0604030504040204" pitchFamily="50" charset="-128"/>
              </a:rPr>
              <a:t>次のコマンドで</a:t>
            </a:r>
            <a:r>
              <a:rPr kumimoji="1" lang="ja-JP" altLang="en-US" sz="2000" b="0" i="0" dirty="0">
                <a:solidFill>
                  <a:srgbClr val="333333"/>
                </a:solidFill>
                <a:effectLst/>
                <a:latin typeface="Meiryo UI" panose="020B0604030504040204" pitchFamily="50" charset="-128"/>
                <a:ea typeface="Meiryo UI" panose="020B0604030504040204" pitchFamily="50" charset="-128"/>
              </a:rPr>
              <a:t>インストールします。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install --save react-router-</a:t>
            </a:r>
            <a:r>
              <a:rPr kumimoji="1" lang="en-US" altLang="ja-JP" sz="2000" dirty="0" err="1">
                <a:latin typeface="Meiryo UI" panose="020B0604030504040204" pitchFamily="50" charset="-128"/>
                <a:ea typeface="Meiryo UI" panose="020B0604030504040204" pitchFamily="50" charset="-128"/>
              </a:rPr>
              <a:t>dom</a:t>
            </a:r>
            <a:r>
              <a:rPr kumimoji="1" lang="en-US" altLang="ja-JP" sz="2000" dirty="0">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p>
        </p:txBody>
      </p:sp>
      <p:pic>
        <p:nvPicPr>
          <p:cNvPr id="24" name="図 23">
            <a:extLst>
              <a:ext uri="{FF2B5EF4-FFF2-40B4-BE49-F238E27FC236}">
                <a16:creationId xmlns:a16="http://schemas.microsoft.com/office/drawing/2014/main" id="{AA1D2CD2-30C5-4ACF-B66B-1BCDF5EF130C}"/>
              </a:ext>
            </a:extLst>
          </p:cNvPr>
          <p:cNvPicPr>
            <a:picLocks noChangeAspect="1"/>
          </p:cNvPicPr>
          <p:nvPr/>
        </p:nvPicPr>
        <p:blipFill>
          <a:blip r:embed="rId3"/>
          <a:stretch>
            <a:fillRect/>
          </a:stretch>
        </p:blipFill>
        <p:spPr>
          <a:xfrm>
            <a:off x="6096000" y="4179778"/>
            <a:ext cx="5791702" cy="2344115"/>
          </a:xfrm>
          <a:prstGeom prst="rect">
            <a:avLst/>
          </a:prstGeom>
        </p:spPr>
      </p:pic>
    </p:spTree>
    <p:extLst>
      <p:ext uri="{BB962C8B-B14F-4D97-AF65-F5344CB8AC3E}">
        <p14:creationId xmlns:p14="http://schemas.microsoft.com/office/powerpoint/2010/main" val="3263411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ルーティングの設定（ルーティングの定義）</a:t>
            </a:r>
          </a:p>
        </p:txBody>
      </p:sp>
      <p:pic>
        <p:nvPicPr>
          <p:cNvPr id="24" name="図 23">
            <a:extLst>
              <a:ext uri="{FF2B5EF4-FFF2-40B4-BE49-F238E27FC236}">
                <a16:creationId xmlns:a16="http://schemas.microsoft.com/office/drawing/2014/main" id="{AA1D2CD2-30C5-4ACF-B66B-1BCDF5EF130C}"/>
              </a:ext>
            </a:extLst>
          </p:cNvPr>
          <p:cNvPicPr>
            <a:picLocks noChangeAspect="1"/>
          </p:cNvPicPr>
          <p:nvPr/>
        </p:nvPicPr>
        <p:blipFill>
          <a:blip r:embed="rId3"/>
          <a:stretch>
            <a:fillRect/>
          </a:stretch>
        </p:blipFill>
        <p:spPr>
          <a:xfrm>
            <a:off x="5966794" y="1115728"/>
            <a:ext cx="5791702" cy="2344115"/>
          </a:xfrm>
          <a:prstGeom prst="rect">
            <a:avLst/>
          </a:prstGeom>
        </p:spPr>
      </p:pic>
      <p:pic>
        <p:nvPicPr>
          <p:cNvPr id="4" name="図 3">
            <a:extLst>
              <a:ext uri="{FF2B5EF4-FFF2-40B4-BE49-F238E27FC236}">
                <a16:creationId xmlns:a16="http://schemas.microsoft.com/office/drawing/2014/main" id="{FF32AF39-1B23-4696-BB5A-70EDD2EE6C22}"/>
              </a:ext>
            </a:extLst>
          </p:cNvPr>
          <p:cNvPicPr>
            <a:picLocks noChangeAspect="1"/>
          </p:cNvPicPr>
          <p:nvPr/>
        </p:nvPicPr>
        <p:blipFill>
          <a:blip r:embed="rId4"/>
          <a:stretch>
            <a:fillRect/>
          </a:stretch>
        </p:blipFill>
        <p:spPr>
          <a:xfrm>
            <a:off x="545851" y="1055470"/>
            <a:ext cx="4842249" cy="5435343"/>
          </a:xfrm>
          <a:prstGeom prst="rect">
            <a:avLst/>
          </a:prstGeom>
        </p:spPr>
      </p:pic>
      <p:sp>
        <p:nvSpPr>
          <p:cNvPr id="5" name="テキスト ボックス 4">
            <a:extLst>
              <a:ext uri="{FF2B5EF4-FFF2-40B4-BE49-F238E27FC236}">
                <a16:creationId xmlns:a16="http://schemas.microsoft.com/office/drawing/2014/main" id="{D802BAD4-7989-4394-9616-39A63AC1FBE0}"/>
              </a:ext>
            </a:extLst>
          </p:cNvPr>
          <p:cNvSpPr txBox="1"/>
          <p:nvPr/>
        </p:nvSpPr>
        <p:spPr>
          <a:xfrm>
            <a:off x="3814481" y="4452952"/>
            <a:ext cx="6307714"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BrowserRouter</a:t>
            </a:r>
            <a:r>
              <a:rPr kumimoji="1" lang="ja-JP" altLang="en-US" sz="1600" dirty="0">
                <a:solidFill>
                  <a:schemeClr val="bg1"/>
                </a:solidFill>
                <a:latin typeface="Meiryo UI" panose="020B0604030504040204" pitchFamily="50" charset="-128"/>
                <a:ea typeface="Meiryo UI" panose="020B0604030504040204" pitchFamily="50" charset="-128"/>
              </a:rPr>
              <a:t>コンポで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を有効化します。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Switch</a:t>
            </a:r>
            <a:r>
              <a:rPr kumimoji="1" lang="ja-JP" altLang="en-US" sz="1600" dirty="0">
                <a:solidFill>
                  <a:schemeClr val="bg1"/>
                </a:solidFill>
                <a:latin typeface="Meiryo UI" panose="020B0604030504040204" pitchFamily="50" charset="-128"/>
                <a:ea typeface="Meiryo UI" panose="020B0604030504040204" pitchFamily="50" charset="-128"/>
              </a:rPr>
              <a:t>コンポと</a:t>
            </a:r>
            <a:r>
              <a:rPr kumimoji="1" lang="en-US" altLang="ja-JP" sz="1600" dirty="0">
                <a:solidFill>
                  <a:schemeClr val="bg1"/>
                </a:solidFill>
                <a:latin typeface="Meiryo UI" panose="020B0604030504040204" pitchFamily="50" charset="-128"/>
                <a:ea typeface="Meiryo UI" panose="020B0604030504040204" pitchFamily="50" charset="-128"/>
              </a:rPr>
              <a:t>Route</a:t>
            </a:r>
            <a:r>
              <a:rPr kumimoji="1" lang="ja-JP" altLang="en-US" sz="1600" dirty="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デフォルトで部分一致のため</a:t>
            </a:r>
            <a:r>
              <a:rPr kumimoji="1" lang="en-US" altLang="ja-JP" sz="1600" dirty="0">
                <a:solidFill>
                  <a:schemeClr val="bg1"/>
                </a:solidFill>
                <a:latin typeface="Meiryo UI" panose="020B0604030504040204" pitchFamily="50" charset="-128"/>
                <a:ea typeface="Meiryo UI" panose="020B0604030504040204" pitchFamily="50" charset="-128"/>
              </a:rPr>
              <a:t>exact</a:t>
            </a:r>
            <a:r>
              <a:rPr kumimoji="1" lang="ja-JP" altLang="en-US" sz="1600" dirty="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ルーティングの設定（ページ遷移の実装）</a:t>
            </a:r>
          </a:p>
        </p:txBody>
      </p:sp>
      <p:pic>
        <p:nvPicPr>
          <p:cNvPr id="2" name="図 1">
            <a:extLst>
              <a:ext uri="{FF2B5EF4-FFF2-40B4-BE49-F238E27FC236}">
                <a16:creationId xmlns:a16="http://schemas.microsoft.com/office/drawing/2014/main" id="{788E1787-0CBC-40C8-85FB-468C54C29003}"/>
              </a:ext>
            </a:extLst>
          </p:cNvPr>
          <p:cNvPicPr>
            <a:picLocks noChangeAspect="1"/>
          </p:cNvPicPr>
          <p:nvPr/>
        </p:nvPicPr>
        <p:blipFill>
          <a:blip r:embed="rId3"/>
          <a:stretch>
            <a:fillRect/>
          </a:stretch>
        </p:blipFill>
        <p:spPr>
          <a:xfrm>
            <a:off x="457196" y="1116418"/>
            <a:ext cx="3614391" cy="2206681"/>
          </a:xfrm>
          <a:prstGeom prst="rect">
            <a:avLst/>
          </a:prstGeom>
        </p:spPr>
      </p:pic>
      <p:pic>
        <p:nvPicPr>
          <p:cNvPr id="6" name="図 5">
            <a:extLst>
              <a:ext uri="{FF2B5EF4-FFF2-40B4-BE49-F238E27FC236}">
                <a16:creationId xmlns:a16="http://schemas.microsoft.com/office/drawing/2014/main" id="{B8C23D57-8816-4E86-88FC-92A0B5993DD6}"/>
              </a:ext>
            </a:extLst>
          </p:cNvPr>
          <p:cNvPicPr>
            <a:picLocks noChangeAspect="1"/>
          </p:cNvPicPr>
          <p:nvPr/>
        </p:nvPicPr>
        <p:blipFill>
          <a:blip r:embed="rId4"/>
          <a:stretch>
            <a:fillRect/>
          </a:stretch>
        </p:blipFill>
        <p:spPr>
          <a:xfrm>
            <a:off x="4449167" y="2768594"/>
            <a:ext cx="3474734" cy="3685643"/>
          </a:xfrm>
          <a:prstGeom prst="rect">
            <a:avLst/>
          </a:prstGeom>
        </p:spPr>
      </p:pic>
      <p:pic>
        <p:nvPicPr>
          <p:cNvPr id="7" name="図 6">
            <a:extLst>
              <a:ext uri="{FF2B5EF4-FFF2-40B4-BE49-F238E27FC236}">
                <a16:creationId xmlns:a16="http://schemas.microsoft.com/office/drawing/2014/main" id="{818244DD-04DF-4A56-B2A7-BB31D39D0D71}"/>
              </a:ext>
            </a:extLst>
          </p:cNvPr>
          <p:cNvPicPr>
            <a:picLocks noChangeAspect="1"/>
          </p:cNvPicPr>
          <p:nvPr/>
        </p:nvPicPr>
        <p:blipFill>
          <a:blip r:embed="rId5"/>
          <a:stretch>
            <a:fillRect/>
          </a:stretch>
        </p:blipFill>
        <p:spPr>
          <a:xfrm>
            <a:off x="457195" y="3429000"/>
            <a:ext cx="3614391" cy="3290178"/>
          </a:xfrm>
          <a:prstGeom prst="rect">
            <a:avLst/>
          </a:prstGeom>
        </p:spPr>
      </p:pic>
      <p:pic>
        <p:nvPicPr>
          <p:cNvPr id="8" name="図 7">
            <a:extLst>
              <a:ext uri="{FF2B5EF4-FFF2-40B4-BE49-F238E27FC236}">
                <a16:creationId xmlns:a16="http://schemas.microsoft.com/office/drawing/2014/main" id="{AA61F394-1173-4E99-A1F6-8D6EB33555D7}"/>
              </a:ext>
            </a:extLst>
          </p:cNvPr>
          <p:cNvPicPr>
            <a:picLocks noChangeAspect="1"/>
          </p:cNvPicPr>
          <p:nvPr/>
        </p:nvPicPr>
        <p:blipFill>
          <a:blip r:embed="rId6"/>
          <a:stretch>
            <a:fillRect/>
          </a:stretch>
        </p:blipFill>
        <p:spPr>
          <a:xfrm>
            <a:off x="8301481" y="2768594"/>
            <a:ext cx="3474734" cy="3799982"/>
          </a:xfrm>
          <a:prstGeom prst="rect">
            <a:avLst/>
          </a:prstGeom>
        </p:spPr>
      </p:pic>
      <p:sp>
        <p:nvSpPr>
          <p:cNvPr id="9" name="テキスト ボックス 8">
            <a:extLst>
              <a:ext uri="{FF2B5EF4-FFF2-40B4-BE49-F238E27FC236}">
                <a16:creationId xmlns:a16="http://schemas.microsoft.com/office/drawing/2014/main" id="{077FF993-A5B9-4439-98A6-FF510F91B080}"/>
              </a:ext>
            </a:extLst>
          </p:cNvPr>
          <p:cNvSpPr txBox="1"/>
          <p:nvPr/>
        </p:nvSpPr>
        <p:spPr>
          <a:xfrm>
            <a:off x="4770044" y="1323243"/>
            <a:ext cx="6511100" cy="979435"/>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Link</a:t>
            </a:r>
            <a:r>
              <a:rPr kumimoji="1" lang="ja-JP" altLang="en-US" sz="1600" dirty="0">
                <a:solidFill>
                  <a:schemeClr val="bg1"/>
                </a:solidFill>
                <a:latin typeface="Meiryo UI" panose="020B0604030504040204" pitchFamily="50" charset="-128"/>
                <a:ea typeface="Meiryo UI" panose="020B0604030504040204" pitchFamily="50" charset="-128"/>
              </a:rPr>
              <a:t>コンポや</a:t>
            </a:r>
            <a:r>
              <a:rPr kumimoji="1" lang="en-US" altLang="ja-JP" sz="1600" dirty="0" err="1">
                <a:solidFill>
                  <a:schemeClr val="bg1"/>
                </a:solidFill>
                <a:latin typeface="Meiryo UI" panose="020B0604030504040204" pitchFamily="50" charset="-128"/>
                <a:ea typeface="Meiryo UI" panose="020B0604030504040204" pitchFamily="50" charset="-128"/>
              </a:rPr>
              <a:t>useHistory</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ではなく</a:t>
            </a:r>
            <a:r>
              <a:rPr kumimoji="1" lang="en-US" altLang="ja-JP" sz="1600" dirty="0" err="1">
                <a:solidFill>
                  <a:schemeClr val="bg1"/>
                </a:solidFill>
                <a:latin typeface="Meiryo UI" panose="020B0604030504040204" pitchFamily="50" charset="-128"/>
                <a:ea typeface="Meiryo UI" panose="020B0604030504040204" pitchFamily="50" charset="-128"/>
              </a:rPr>
              <a:t>windows.location.href</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オンラインでの開催なので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音声はなるべくミュートで周りの音が入り込まないようにお願いします。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本日使用するハンズオン資料は作成中のものになります。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個人使用に留めて頂いて配付等はご遠慮ください。</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ハンズオン資料は</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月末に</a:t>
            </a:r>
            <a:r>
              <a:rPr kumimoji="1" lang="en-US" altLang="ja-JP" sz="2000" dirty="0">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r>
              <a:rPr kumimoji="1" lang="en-US" altLang="ja-JP" sz="2000" dirty="0">
                <a:latin typeface="Meiryo UI" panose="020B0604030504040204" pitchFamily="50" charset="-128"/>
                <a:ea typeface="Meiryo UI" panose="020B0604030504040204" pitchFamily="50" charset="-128"/>
              </a:rPr>
              <a:t>m(__)m</a:t>
            </a:r>
          </a:p>
          <a:p>
            <a:pPr>
              <a:lnSpc>
                <a:spcPts val="3200"/>
              </a:lnSpc>
            </a:pPr>
            <a:r>
              <a:rPr kumimoji="1" lang="ja-JP" altLang="en-US" sz="2000" dirty="0">
                <a:latin typeface="Meiryo UI" panose="020B0604030504040204" pitchFamily="50" charset="-128"/>
                <a:ea typeface="Meiryo UI" panose="020B0604030504040204" pitchFamily="50" charset="-128"/>
              </a:rPr>
              <a:t>スタッフの至らないとこもあると思いますので皆さんで協力し合いながら進められたらと思います。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せっかくの</a:t>
            </a:r>
            <a:r>
              <a:rPr kumimoji="1" lang="ja-JP" altLang="en-US" sz="2000" dirty="0">
                <a:highlight>
                  <a:srgbClr val="FFFF00"/>
                </a:highlight>
                <a:latin typeface="Meiryo UI" panose="020B0604030504040204" pitchFamily="50" charset="-128"/>
                <a:ea typeface="Meiryo UI" panose="020B0604030504040204" pitchFamily="50" charset="-128"/>
              </a:rPr>
              <a:t>出会い</a:t>
            </a:r>
            <a:r>
              <a:rPr kumimoji="1" lang="ja-JP" altLang="en-US" sz="2000" dirty="0">
                <a:latin typeface="Meiryo UI" panose="020B0604030504040204" pitchFamily="50" charset="-128"/>
                <a:ea typeface="Meiryo UI" panose="020B0604030504040204" pitchFamily="50" charset="-128"/>
              </a:rPr>
              <a:t>なので終わったら軽く親睦会をやりましょう。</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263" y="3176718"/>
            <a:ext cx="36766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37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プロパティを使うと渡していくのが大変です。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のコンテキストを使うと、プロパティを使わずにコンポ間でデータを共有できます。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27643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ユーザーの認証に関する値を持つコンテクストを作成します。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「ユーザーコンテクストの作成」を見ながら作業します。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「ナビゲーションメニューの切替」</a:t>
            </a:r>
            <a:r>
              <a:rPr kumimoji="1" lang="ja-JP" altLang="en-US" sz="2000" dirty="0">
                <a:latin typeface="Meiryo UI" panose="020B0604030504040204" pitchFamily="50" charset="-128"/>
                <a:ea typeface="Meiryo UI" panose="020B0604030504040204" pitchFamily="50" charset="-128"/>
              </a:rPr>
              <a:t>まで一気にやりましょう。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皆さん、動いたら、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全員でリーディング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ユーザーコンテクストの作成</a:t>
            </a:r>
          </a:p>
        </p:txBody>
      </p:sp>
      <p:pic>
        <p:nvPicPr>
          <p:cNvPr id="10" name="図 9">
            <a:extLst>
              <a:ext uri="{FF2B5EF4-FFF2-40B4-BE49-F238E27FC236}">
                <a16:creationId xmlns:a16="http://schemas.microsoft.com/office/drawing/2014/main" id="{6C309218-3FFD-4D54-B760-165C6DD40179}"/>
              </a:ext>
            </a:extLst>
          </p:cNvPr>
          <p:cNvPicPr>
            <a:picLocks noChangeAspect="1"/>
          </p:cNvPicPr>
          <p:nvPr/>
        </p:nvPicPr>
        <p:blipFill>
          <a:blip r:embed="rId3"/>
          <a:stretch>
            <a:fillRect/>
          </a:stretch>
        </p:blipFill>
        <p:spPr>
          <a:xfrm>
            <a:off x="5039832" y="3090467"/>
            <a:ext cx="6206214" cy="2125983"/>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85296320-341A-4070-A0B7-8FBABF5A4F94}"/>
              </a:ext>
            </a:extLst>
          </p:cNvPr>
          <p:cNvSpPr txBox="1"/>
          <p:nvPr/>
        </p:nvSpPr>
        <p:spPr>
          <a:xfrm>
            <a:off x="5700973" y="5549457"/>
            <a:ext cx="4883932"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ログインはまだできないのでメニューからログアウトが消えます。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E1BB2FB5-FB00-4817-BC0F-8A427E2A3E6D}"/>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54371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ユーザーコンテクストの作成</a:t>
            </a:r>
          </a:p>
        </p:txBody>
      </p:sp>
      <p:grpSp>
        <p:nvGrpSpPr>
          <p:cNvPr id="8" name="グループ化 7">
            <a:extLst>
              <a:ext uri="{FF2B5EF4-FFF2-40B4-BE49-F238E27FC236}">
                <a16:creationId xmlns:a16="http://schemas.microsoft.com/office/drawing/2014/main" id="{CA563668-840B-4918-BC1C-F749F655346B}"/>
              </a:ext>
            </a:extLst>
          </p:cNvPr>
          <p:cNvGrpSpPr/>
          <p:nvPr/>
        </p:nvGrpSpPr>
        <p:grpSpPr>
          <a:xfrm>
            <a:off x="457198" y="1034818"/>
            <a:ext cx="3657828" cy="5489075"/>
            <a:chOff x="2304521" y="1471340"/>
            <a:chExt cx="3872995" cy="5811962"/>
          </a:xfrm>
        </p:grpSpPr>
        <p:pic>
          <p:nvPicPr>
            <p:cNvPr id="2" name="図 1">
              <a:extLst>
                <a:ext uri="{FF2B5EF4-FFF2-40B4-BE49-F238E27FC236}">
                  <a16:creationId xmlns:a16="http://schemas.microsoft.com/office/drawing/2014/main" id="{0FC3DB48-1525-49C5-B979-A8F8E272213E}"/>
                </a:ext>
              </a:extLst>
            </p:cNvPr>
            <p:cNvPicPr>
              <a:picLocks noChangeAspect="1"/>
            </p:cNvPicPr>
            <p:nvPr/>
          </p:nvPicPr>
          <p:blipFill>
            <a:blip r:embed="rId3"/>
            <a:stretch>
              <a:fillRect/>
            </a:stretch>
          </p:blipFill>
          <p:spPr>
            <a:xfrm>
              <a:off x="2304521" y="1471340"/>
              <a:ext cx="3872995" cy="1999750"/>
            </a:xfrm>
            <a:prstGeom prst="rect">
              <a:avLst/>
            </a:prstGeom>
          </p:spPr>
        </p:pic>
        <p:pic>
          <p:nvPicPr>
            <p:cNvPr id="7" name="図 6">
              <a:extLst>
                <a:ext uri="{FF2B5EF4-FFF2-40B4-BE49-F238E27FC236}">
                  <a16:creationId xmlns:a16="http://schemas.microsoft.com/office/drawing/2014/main" id="{78FCBAE2-AFCF-4FAF-8105-8988582A474E}"/>
                </a:ext>
              </a:extLst>
            </p:cNvPr>
            <p:cNvPicPr>
              <a:picLocks noChangeAspect="1"/>
            </p:cNvPicPr>
            <p:nvPr/>
          </p:nvPicPr>
          <p:blipFill rotWithShape="1">
            <a:blip r:embed="rId4"/>
            <a:srcRect r="10110"/>
            <a:stretch/>
          </p:blipFill>
          <p:spPr>
            <a:xfrm>
              <a:off x="2304521" y="3471090"/>
              <a:ext cx="3872995" cy="3812212"/>
            </a:xfrm>
            <a:prstGeom prst="rect">
              <a:avLst/>
            </a:prstGeom>
          </p:spPr>
        </p:pic>
      </p:grpSp>
      <p:pic>
        <p:nvPicPr>
          <p:cNvPr id="9" name="図 8">
            <a:extLst>
              <a:ext uri="{FF2B5EF4-FFF2-40B4-BE49-F238E27FC236}">
                <a16:creationId xmlns:a16="http://schemas.microsoft.com/office/drawing/2014/main" id="{EFE8B527-E461-4FB1-BD56-DA8B2AFD60AB}"/>
              </a:ext>
            </a:extLst>
          </p:cNvPr>
          <p:cNvPicPr>
            <a:picLocks noChangeAspect="1"/>
          </p:cNvPicPr>
          <p:nvPr/>
        </p:nvPicPr>
        <p:blipFill>
          <a:blip r:embed="rId5"/>
          <a:stretch>
            <a:fillRect/>
          </a:stretch>
        </p:blipFill>
        <p:spPr>
          <a:xfrm>
            <a:off x="4376891" y="1034818"/>
            <a:ext cx="3598083" cy="4249563"/>
          </a:xfrm>
          <a:prstGeom prst="rect">
            <a:avLst/>
          </a:prstGeom>
        </p:spPr>
      </p:pic>
      <p:pic>
        <p:nvPicPr>
          <p:cNvPr id="11" name="図 10">
            <a:extLst>
              <a:ext uri="{FF2B5EF4-FFF2-40B4-BE49-F238E27FC236}">
                <a16:creationId xmlns:a16="http://schemas.microsoft.com/office/drawing/2014/main" id="{FE8D2F58-55FC-4ABB-B096-3CC4BB060B48}"/>
              </a:ext>
            </a:extLst>
          </p:cNvPr>
          <p:cNvPicPr>
            <a:picLocks noChangeAspect="1"/>
          </p:cNvPicPr>
          <p:nvPr/>
        </p:nvPicPr>
        <p:blipFill>
          <a:blip r:embed="rId6"/>
          <a:stretch>
            <a:fillRect/>
          </a:stretch>
        </p:blipFill>
        <p:spPr>
          <a:xfrm>
            <a:off x="8236838" y="1034818"/>
            <a:ext cx="3748929" cy="4249562"/>
          </a:xfrm>
          <a:prstGeom prst="rect">
            <a:avLst/>
          </a:prstGeom>
        </p:spPr>
      </p:pic>
    </p:spTree>
    <p:extLst>
      <p:ext uri="{BB962C8B-B14F-4D97-AF65-F5344CB8AC3E}">
        <p14:creationId xmlns:p14="http://schemas.microsoft.com/office/powerpoint/2010/main" val="3831469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サインアップからログアウトまで一気にできるようにします。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リファレンス実装から流用する部分は下記から取得してください。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en-US" altLang="ja-JP" sz="2000" dirty="0" err="1">
                <a:highlight>
                  <a:srgbClr val="FFFF00"/>
                </a:highlight>
                <a:latin typeface="Meiryo UI" panose="020B0604030504040204" pitchFamily="50" charset="-128"/>
                <a:ea typeface="Meiryo UI" panose="020B0604030504040204" pitchFamily="50" charset="-128"/>
              </a:rPr>
              <a:t>useValidation</a:t>
            </a:r>
            <a:r>
              <a:rPr kumimoji="1" lang="ja-JP" altLang="en-US" sz="2000" dirty="0">
                <a:highlight>
                  <a:srgbClr val="FFFF00"/>
                </a:highlight>
                <a:latin typeface="Meiryo UI" panose="020B0604030504040204" pitchFamily="50" charset="-128"/>
                <a:ea typeface="Meiryo UI" panose="020B0604030504040204" pitchFamily="50" charset="-128"/>
              </a:rPr>
              <a:t>フック</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これで作業は最後ですので、</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時間の許す限り実装や質問してください。</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サインアップ～ログアウト</a:t>
            </a:r>
          </a:p>
        </p:txBody>
      </p:sp>
      <p:pic>
        <p:nvPicPr>
          <p:cNvPr id="4" name="図 3">
            <a:extLst>
              <a:ext uri="{FF2B5EF4-FFF2-40B4-BE49-F238E27FC236}">
                <a16:creationId xmlns:a16="http://schemas.microsoft.com/office/drawing/2014/main" id="{A0A1CAD4-A6B8-4E75-A573-674EFAABA3BC}"/>
              </a:ext>
            </a:extLst>
          </p:cNvPr>
          <p:cNvPicPr>
            <a:picLocks noChangeAspect="1"/>
          </p:cNvPicPr>
          <p:nvPr/>
        </p:nvPicPr>
        <p:blipFill>
          <a:blip r:embed="rId3"/>
          <a:stretch>
            <a:fillRect/>
          </a:stretch>
        </p:blipFill>
        <p:spPr>
          <a:xfrm>
            <a:off x="5766679" y="3888426"/>
            <a:ext cx="5837186" cy="2024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9188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3417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の作り方を体験いただけましたでしょうか？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冒頭で話した通り、</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月末に</a:t>
            </a:r>
            <a:r>
              <a:rPr kumimoji="1" lang="en-US" altLang="ja-JP" sz="2000" dirty="0">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公開後はどなたでもご使用いただけます。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同僚や友人に紹介いただいたり、社内勉強会でご活用ください。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ハンズオンはいかがでしたでしょうか？</a:t>
            </a: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816" y="4320732"/>
            <a:ext cx="36766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418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次回は</a:t>
            </a: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月に</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のバックエンドとなる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の作り方を学ぶハンズオンを開催予定です。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ぜひご参加ください。</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91836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テクノロジー＆イノベーション本部（</a:t>
            </a:r>
            <a:r>
              <a:rPr kumimoji="1" lang="en-US" altLang="ja-JP" sz="2000" dirty="0">
                <a:latin typeface="Meiryo UI" panose="020B0604030504040204" pitchFamily="50" charset="-128"/>
                <a:ea typeface="Meiryo UI" panose="020B0604030504040204" pitchFamily="50" charset="-128"/>
              </a:rPr>
              <a:t>T&amp;I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地方で働きたいエンジニア</a:t>
            </a:r>
            <a:r>
              <a:rPr kumimoji="1" lang="ja-JP" altLang="en-US" sz="2000" dirty="0">
                <a:latin typeface="Meiryo UI" panose="020B0604030504040204" pitchFamily="50" charset="-128"/>
                <a:ea typeface="Meiryo UI" panose="020B0604030504040204" pitchFamily="50" charset="-128"/>
              </a:rPr>
              <a:t>を募集してます！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地方（会津若松）でフレームワークやツール等の技術開発を行うエンジニア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https://hrmos.co/pages/tissaiyo/jobs/20100400011</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少しでも興味があれば、まずはお話ししましょう。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498" y="1025107"/>
            <a:ext cx="4906736" cy="4906736"/>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616000" y="3132536"/>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853950" y="2193757"/>
            <a:ext cx="1138274"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会津若松（</a:t>
            </a:r>
            <a:r>
              <a:rPr kumimoji="1" lang="en-US" altLang="ja-JP" sz="2000" dirty="0" err="1">
                <a:latin typeface="Meiryo UI" panose="020B0604030504040204" pitchFamily="50" charset="-128"/>
                <a:ea typeface="Meiryo UI" panose="020B0604030504040204" pitchFamily="50" charset="-128"/>
              </a:rPr>
              <a:t>AiCT</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10095090" y="5167418"/>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東京</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10012450" y="4532812"/>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956816" y="5409549"/>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大阪</a:t>
            </a:r>
            <a:endParaRPr kumimoji="1" lang="en-US" altLang="ja-JP" sz="2000"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5470517">
            <a:off x="8883769" y="4820221"/>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612922" y="6079063"/>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1585852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9335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481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React</a:t>
            </a:r>
            <a:r>
              <a:rPr lang="ja-JP" altLang="en-US" sz="4400" b="1" dirty="0">
                <a:solidFill>
                  <a:schemeClr val="bg1"/>
                </a:solidFill>
                <a:latin typeface="Meiryo UI" panose="020B0604030504040204" pitchFamily="50" charset="-128"/>
                <a:ea typeface="Meiryo UI" panose="020B0604030504040204" pitchFamily="50" charset="-128"/>
              </a:rPr>
              <a:t>を使った</a:t>
            </a: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Tree>
    <p:extLst>
      <p:ext uri="{BB962C8B-B14F-4D97-AF65-F5344CB8AC3E}">
        <p14:creationId xmlns:p14="http://schemas.microsoft.com/office/powerpoint/2010/main" val="2968228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504719" y="4385125"/>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React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SPA</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や</a:t>
            </a: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2374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説明→演習→説明→演習・・・といったかたちで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質問は随時受け付けます。</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で挙手などリアクションしてください。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休憩は適宜とってください。休憩時間は設けてないです。</a:t>
            </a:r>
          </a:p>
        </p:txBody>
      </p:sp>
    </p:spTree>
    <p:extLst>
      <p:ext uri="{BB962C8B-B14F-4D97-AF65-F5344CB8AC3E}">
        <p14:creationId xmlns:p14="http://schemas.microsoft.com/office/powerpoint/2010/main" val="296078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326267" y="3429000"/>
            <a:ext cx="3663123" cy="1631216"/>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8" y="3429000"/>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195337" y="3429000"/>
            <a:ext cx="3663123" cy="1938992"/>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45</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ユーザーコンテクストの作成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サインアップ～ログアウト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　　　　（できるとこまで）</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1323439"/>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オープニング</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ハンズオンの題材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ハンズオン資料の準備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731049"/>
            <a:ext cx="3663123" cy="400110"/>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クロージング</a:t>
            </a:r>
            <a:endParaRPr kumimoji="1" lang="en-US" altLang="ja-JP" sz="2000" dirty="0">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2130671" y="304863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907118" y="411574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73215" y="411574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42065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9125345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3007</Words>
  <Application>Microsoft Office PowerPoint</Application>
  <PresentationFormat>ワイド画面</PresentationFormat>
  <Paragraphs>561</Paragraphs>
  <Slides>59</Slides>
  <Notes>42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Meiryo UI</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伊藤　清人</cp:lastModifiedBy>
  <cp:revision>582</cp:revision>
  <cp:lastPrinted>2020-09-13T05:23:33Z</cp:lastPrinted>
  <dcterms:created xsi:type="dcterms:W3CDTF">2020-07-21T07:01:02Z</dcterms:created>
  <dcterms:modified xsi:type="dcterms:W3CDTF">2020-09-15T05:43:41Z</dcterms:modified>
</cp:coreProperties>
</file>